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510" r:id="rId2"/>
    <p:sldId id="365" r:id="rId3"/>
    <p:sldId id="367" r:id="rId4"/>
    <p:sldId id="368" r:id="rId5"/>
    <p:sldId id="369" r:id="rId6"/>
    <p:sldId id="511" r:id="rId7"/>
    <p:sldId id="512" r:id="rId8"/>
    <p:sldId id="513" r:id="rId9"/>
    <p:sldId id="514" r:id="rId10"/>
    <p:sldId id="515" r:id="rId11"/>
    <p:sldId id="516" r:id="rId12"/>
    <p:sldId id="517" r:id="rId13"/>
    <p:sldId id="518" r:id="rId14"/>
    <p:sldId id="386" r:id="rId15"/>
    <p:sldId id="432" r:id="rId16"/>
    <p:sldId id="387" r:id="rId17"/>
    <p:sldId id="394" r:id="rId18"/>
    <p:sldId id="395" r:id="rId19"/>
    <p:sldId id="388" r:id="rId20"/>
    <p:sldId id="396" r:id="rId21"/>
    <p:sldId id="397" r:id="rId22"/>
    <p:sldId id="500" r:id="rId2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25/08/2022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6C4479-F779-A126-7E9B-30AFD55082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13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524C35D-18B8-D3FE-6E4F-1B54C0DC75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3</a:t>
            </a:r>
          </a:p>
        </p:txBody>
      </p:sp>
    </p:spTree>
    <p:extLst>
      <p:ext uri="{BB962C8B-B14F-4D97-AF65-F5344CB8AC3E}">
        <p14:creationId xmlns:p14="http://schemas.microsoft.com/office/powerpoint/2010/main" val="413084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22515E-9CCC-96F2-60BA-10B16ADF8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8C841528-555B-706C-4B38-0E4514C5FD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86" b="7925"/>
          <a:stretch/>
        </p:blipFill>
        <p:spPr>
          <a:xfrm>
            <a:off x="1480008" y="831600"/>
            <a:ext cx="9935891" cy="5626595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D30E4639-9946-4BE9-FFDA-EA944DF48282}"/>
              </a:ext>
            </a:extLst>
          </p:cNvPr>
          <p:cNvSpPr/>
          <p:nvPr/>
        </p:nvSpPr>
        <p:spPr>
          <a:xfrm>
            <a:off x="8074773" y="266792"/>
            <a:ext cx="968031" cy="612648"/>
          </a:xfrm>
          <a:prstGeom prst="wedgeEllipseCallout">
            <a:avLst>
              <a:gd name="adj1" fmla="val -178646"/>
              <a:gd name="adj2" fmla="val 180625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 err="1"/>
              <a:t>GND</a:t>
            </a:r>
            <a:endParaRPr lang="es-MX" sz="2000" dirty="0"/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B7C21751-2BCE-2A95-F374-1965BB93531C}"/>
              </a:ext>
            </a:extLst>
          </p:cNvPr>
          <p:cNvSpPr/>
          <p:nvPr/>
        </p:nvSpPr>
        <p:spPr>
          <a:xfrm>
            <a:off x="2141254" y="338137"/>
            <a:ext cx="807360" cy="344244"/>
          </a:xfrm>
          <a:prstGeom prst="accentCallout2">
            <a:avLst>
              <a:gd name="adj1" fmla="val 43971"/>
              <a:gd name="adj2" fmla="val 107767"/>
              <a:gd name="adj3" fmla="val 41270"/>
              <a:gd name="adj4" fmla="val 135683"/>
              <a:gd name="adj5" fmla="val 237149"/>
              <a:gd name="adj6" fmla="val 36947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550327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D74E0F-2618-4EDA-80C1-84C0E9D27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Imagen que contiene Calendario&#10;&#10;Descripción generada automáticamente">
            <a:extLst>
              <a:ext uri="{FF2B5EF4-FFF2-40B4-BE49-F238E27FC236}">
                <a16:creationId xmlns:a16="http://schemas.microsoft.com/office/drawing/2014/main" id="{3B64378E-FEBD-32A5-6CC8-9370ED1455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86" b="7925"/>
          <a:stretch/>
        </p:blipFill>
        <p:spPr>
          <a:xfrm>
            <a:off x="1432874" y="831600"/>
            <a:ext cx="9983028" cy="565328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7709E00-44D8-2BDB-7A1E-7B658E68F8BF}"/>
              </a:ext>
            </a:extLst>
          </p:cNvPr>
          <p:cNvSpPr/>
          <p:nvPr/>
        </p:nvSpPr>
        <p:spPr>
          <a:xfrm>
            <a:off x="3771869" y="278249"/>
            <a:ext cx="849853" cy="344244"/>
          </a:xfrm>
          <a:prstGeom prst="accentCallout2">
            <a:avLst>
              <a:gd name="adj1" fmla="val 54078"/>
              <a:gd name="adj2" fmla="val -8399"/>
              <a:gd name="adj3" fmla="val 56429"/>
              <a:gd name="adj4" fmla="val -31609"/>
              <a:gd name="adj5" fmla="val 570352"/>
              <a:gd name="adj6" fmla="val -24131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537823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485BE8-F5DF-488A-88F8-769B67994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DF7EBB27-2207-852C-3754-CF7E2C7990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86" b="7925"/>
          <a:stretch/>
        </p:blipFill>
        <p:spPr>
          <a:xfrm>
            <a:off x="1461154" y="831600"/>
            <a:ext cx="9954749" cy="5637271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F5FA2715-7958-32CC-365A-E48072DAC69A}"/>
              </a:ext>
            </a:extLst>
          </p:cNvPr>
          <p:cNvSpPr/>
          <p:nvPr/>
        </p:nvSpPr>
        <p:spPr>
          <a:xfrm>
            <a:off x="7535747" y="641483"/>
            <a:ext cx="968031" cy="612648"/>
          </a:xfrm>
          <a:prstGeom prst="wedgeEllipseCallout">
            <a:avLst>
              <a:gd name="adj1" fmla="val -232592"/>
              <a:gd name="adj2" fmla="val 125115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A0</a:t>
            </a:r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F2331C0E-5DD2-7261-F6B4-D4D78CD27FDA}"/>
              </a:ext>
            </a:extLst>
          </p:cNvPr>
          <p:cNvSpPr/>
          <p:nvPr/>
        </p:nvSpPr>
        <p:spPr>
          <a:xfrm>
            <a:off x="83750" y="947807"/>
            <a:ext cx="807360" cy="344244"/>
          </a:xfrm>
          <a:prstGeom prst="accentCallout2">
            <a:avLst>
              <a:gd name="adj1" fmla="val 57663"/>
              <a:gd name="adj2" fmla="val 107948"/>
              <a:gd name="adj3" fmla="val 58124"/>
              <a:gd name="adj4" fmla="val 142508"/>
              <a:gd name="adj5" fmla="val 437874"/>
              <a:gd name="adj6" fmla="val 45489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033676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F03F4-F48F-F01D-F011-084A59F0C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3B6D3EBB-28B6-7FD1-3C43-A7F2CC92E8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86" b="7925"/>
          <a:stretch/>
        </p:blipFill>
        <p:spPr>
          <a:xfrm>
            <a:off x="1423446" y="831600"/>
            <a:ext cx="9992457" cy="5658625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50B164D-DE0E-F23B-39B9-6A66848119AF}"/>
              </a:ext>
            </a:extLst>
          </p:cNvPr>
          <p:cNvSpPr/>
          <p:nvPr/>
        </p:nvSpPr>
        <p:spPr>
          <a:xfrm>
            <a:off x="4540298" y="314933"/>
            <a:ext cx="807360" cy="344244"/>
          </a:xfrm>
          <a:prstGeom prst="accentCallout2">
            <a:avLst>
              <a:gd name="adj1" fmla="val 51763"/>
              <a:gd name="adj2" fmla="val -10342"/>
              <a:gd name="adj3" fmla="val 54539"/>
              <a:gd name="adj4" fmla="val -43586"/>
              <a:gd name="adj5" fmla="val 546409"/>
              <a:gd name="adj6" fmla="val -28685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857153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Arduino IDE, para abrir el programa. </a:t>
            </a:r>
          </a:p>
          <a:p>
            <a:endParaRPr lang="es-MX" dirty="0"/>
          </a:p>
        </p:txBody>
      </p:sp>
      <p:pic>
        <p:nvPicPr>
          <p:cNvPr id="5" name="Imagen 4" descr="Imagen que contiene señal, dibujo&#10;&#10;Descripción generada automáticamente">
            <a:extLst>
              <a:ext uri="{FF2B5EF4-FFF2-40B4-BE49-F238E27FC236}">
                <a16:creationId xmlns:a16="http://schemas.microsoft.com/office/drawing/2014/main" id="{ACE9267A-67D1-18AC-F580-93C700F0D74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4222" y="2460210"/>
            <a:ext cx="2623556" cy="193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38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Escribir arriba del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4868F59-2237-15DB-9563-9F88D2FB8DF9}"/>
              </a:ext>
            </a:extLst>
          </p:cNvPr>
          <p:cNvSpPr txBox="1"/>
          <p:nvPr/>
        </p:nvSpPr>
        <p:spPr>
          <a:xfrm>
            <a:off x="626253" y="2712674"/>
            <a:ext cx="10939493" cy="1882354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300" dirty="0" err="1"/>
              <a:t>int</a:t>
            </a:r>
            <a:r>
              <a:rPr lang="es-MX" sz="2300" dirty="0"/>
              <a:t> sensor = A0;                      // creamos una variable para el sensor</a:t>
            </a:r>
          </a:p>
          <a:p>
            <a:r>
              <a:rPr lang="es-MX" sz="2300" dirty="0" err="1"/>
              <a:t>int</a:t>
            </a:r>
            <a:r>
              <a:rPr lang="es-MX" sz="2300" dirty="0"/>
              <a:t> </a:t>
            </a:r>
            <a:r>
              <a:rPr lang="es-MX" sz="2300" dirty="0" err="1"/>
              <a:t>valor_pot</a:t>
            </a:r>
            <a:r>
              <a:rPr lang="es-MX" sz="2300" dirty="0"/>
              <a:t> = 0;                   // creamos una variable para el valor de lectura</a:t>
            </a:r>
          </a:p>
        </p:txBody>
      </p:sp>
    </p:spTree>
    <p:extLst>
      <p:ext uri="{BB962C8B-B14F-4D97-AF65-F5344CB8AC3E}">
        <p14:creationId xmlns:p14="http://schemas.microsoft.com/office/powerpoint/2010/main" val="3428178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Escribir en 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9275E7F-254A-4214-B83D-E6203221AB17}"/>
              </a:ext>
            </a:extLst>
          </p:cNvPr>
          <p:cNvSpPr txBox="1"/>
          <p:nvPr/>
        </p:nvSpPr>
        <p:spPr>
          <a:xfrm>
            <a:off x="626253" y="2454952"/>
            <a:ext cx="10939493" cy="2790674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void</a:t>
            </a:r>
            <a:r>
              <a:rPr lang="es-MX" sz="2400" dirty="0"/>
              <a:t> </a:t>
            </a:r>
            <a:r>
              <a:rPr lang="es-MX" sz="2400" dirty="0" err="1"/>
              <a:t>setup</a:t>
            </a:r>
            <a:r>
              <a:rPr lang="es-MX" sz="2400" dirty="0"/>
              <a:t>() {                        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Serial.begin</a:t>
            </a:r>
            <a:r>
              <a:rPr lang="es-MX" sz="2400" dirty="0"/>
              <a:t>(9600);                 // inicializamos el puerto serie </a:t>
            </a:r>
          </a:p>
          <a:p>
            <a:endParaRPr lang="es-MX" sz="2400" dirty="0"/>
          </a:p>
          <a:p>
            <a:r>
              <a:rPr lang="es-MX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2533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330506"/>
            <a:ext cx="11112000" cy="5987493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Escribir en el “</a:t>
            </a:r>
            <a:r>
              <a:rPr lang="es-MX" sz="2400" dirty="0" err="1"/>
              <a:t>loop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E0E7211-391D-5E56-F6FC-00F108D8CBBD}"/>
              </a:ext>
            </a:extLst>
          </p:cNvPr>
          <p:cNvSpPr txBox="1"/>
          <p:nvPr/>
        </p:nvSpPr>
        <p:spPr>
          <a:xfrm>
            <a:off x="626253" y="2143571"/>
            <a:ext cx="10939493" cy="25708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000" dirty="0" err="1"/>
              <a:t>void</a:t>
            </a:r>
            <a:r>
              <a:rPr lang="es-MX" sz="2000" dirty="0"/>
              <a:t> </a:t>
            </a:r>
            <a:r>
              <a:rPr lang="es-MX" sz="2000" dirty="0" err="1"/>
              <a:t>loop</a:t>
            </a:r>
            <a:r>
              <a:rPr lang="es-MX" sz="2000" dirty="0"/>
              <a:t>() {</a:t>
            </a:r>
          </a:p>
          <a:p>
            <a:r>
              <a:rPr lang="es-MX" sz="2000" dirty="0"/>
              <a:t>  </a:t>
            </a:r>
            <a:r>
              <a:rPr lang="es-MX" sz="2000" dirty="0" err="1"/>
              <a:t>valor_pot</a:t>
            </a:r>
            <a:r>
              <a:rPr lang="es-MX" sz="2000" dirty="0"/>
              <a:t> = </a:t>
            </a:r>
            <a:r>
              <a:rPr lang="es-MX" sz="2000" dirty="0" err="1"/>
              <a:t>analogRead</a:t>
            </a:r>
            <a:r>
              <a:rPr lang="es-MX" sz="2000" dirty="0"/>
              <a:t>(sensor);    	// guardamos el valor del sensor</a:t>
            </a:r>
          </a:p>
          <a:p>
            <a:r>
              <a:rPr lang="es-MX" sz="2000" dirty="0"/>
              <a:t>  </a:t>
            </a:r>
            <a:r>
              <a:rPr lang="es-MX" sz="2000" dirty="0" err="1"/>
              <a:t>Serial.print</a:t>
            </a:r>
            <a:r>
              <a:rPr lang="es-MX" sz="2000" dirty="0"/>
              <a:t>("Lectura: ");          	// imprimimos en el puerto serie los caracteres</a:t>
            </a:r>
          </a:p>
          <a:p>
            <a:r>
              <a:rPr lang="es-MX" sz="2000" dirty="0"/>
              <a:t>  </a:t>
            </a:r>
            <a:r>
              <a:rPr lang="es-MX" sz="2000" dirty="0" err="1"/>
              <a:t>Serial.println</a:t>
            </a:r>
            <a:r>
              <a:rPr lang="es-MX" sz="2000" dirty="0"/>
              <a:t>(</a:t>
            </a:r>
            <a:r>
              <a:rPr lang="es-MX" sz="2000" dirty="0" err="1"/>
              <a:t>valor_pot</a:t>
            </a:r>
            <a:r>
              <a:rPr lang="es-MX" sz="2000" dirty="0"/>
              <a:t>);          	// imprimimos en el puerto serie la lectura</a:t>
            </a:r>
          </a:p>
          <a:p>
            <a:r>
              <a:rPr lang="es-MX" sz="2000" dirty="0"/>
              <a:t>  </a:t>
            </a:r>
            <a:r>
              <a:rPr lang="es-MX" sz="2000" dirty="0" err="1"/>
              <a:t>delay</a:t>
            </a:r>
            <a:r>
              <a:rPr lang="es-MX" sz="2000" dirty="0"/>
              <a:t>(100);                        		// esperamos 0.1 segundos</a:t>
            </a:r>
          </a:p>
          <a:p>
            <a:endParaRPr lang="es-MX" sz="2000" dirty="0"/>
          </a:p>
          <a:p>
            <a:r>
              <a:rPr lang="es-MX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712561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Guardar </a:t>
            </a:r>
            <a:r>
              <a:rPr lang="es-MX" dirty="0"/>
              <a:t>y asignar un nombre al archivo.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73DEACCF-7D24-94BE-CC61-45F2B69DB79B}"/>
              </a:ext>
            </a:extLst>
          </p:cNvPr>
          <p:cNvGrpSpPr/>
          <p:nvPr/>
        </p:nvGrpSpPr>
        <p:grpSpPr>
          <a:xfrm>
            <a:off x="3071052" y="2589974"/>
            <a:ext cx="6049895" cy="3083149"/>
            <a:chOff x="1948806" y="2336586"/>
            <a:chExt cx="6049895" cy="3083149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82FDF6A1-CE87-5949-637F-EA4A3BCFA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4"/>
            <a:stretch/>
          </p:blipFill>
          <p:spPr>
            <a:xfrm>
              <a:off x="4569973" y="2336586"/>
              <a:ext cx="3428728" cy="308314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7" name="Globo: línea doblada con barra de énfasis 6">
              <a:extLst>
                <a:ext uri="{FF2B5EF4-FFF2-40B4-BE49-F238E27FC236}">
                  <a16:creationId xmlns:a16="http://schemas.microsoft.com/office/drawing/2014/main" id="{6BDE299E-6DC4-5AD8-393E-AC0BDF7D4C36}"/>
                </a:ext>
              </a:extLst>
            </p:cNvPr>
            <p:cNvSpPr/>
            <p:nvPr/>
          </p:nvSpPr>
          <p:spPr>
            <a:xfrm>
              <a:off x="1948806" y="3295332"/>
              <a:ext cx="1118795" cy="582828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04191"/>
                <a:gd name="adj6" fmla="val 230201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Guardar como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60031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256787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32488011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7"/>
            </a:pPr>
            <a:r>
              <a:rPr lang="es-MX" dirty="0"/>
              <a:t>S</a:t>
            </a:r>
            <a:r>
              <a:rPr lang="es-MX" sz="2400" dirty="0"/>
              <a:t>eleccionar la placa con la que se está trabajando y el puerto al que está conectada en la pestaña de “Herramientas”.</a:t>
            </a:r>
          </a:p>
          <a:p>
            <a:endParaRPr lang="es-MX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39D10306-B54D-7729-B879-2A8DA1374007}"/>
              </a:ext>
            </a:extLst>
          </p:cNvPr>
          <p:cNvGrpSpPr/>
          <p:nvPr/>
        </p:nvGrpSpPr>
        <p:grpSpPr>
          <a:xfrm>
            <a:off x="1381836" y="2361833"/>
            <a:ext cx="9428327" cy="3600000"/>
            <a:chOff x="1669252" y="1590652"/>
            <a:chExt cx="9428327" cy="3600000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C2CF8F99-2536-5A5B-5FA0-7A2521B08455}"/>
                </a:ext>
              </a:extLst>
            </p:cNvPr>
            <p:cNvGrpSpPr/>
            <p:nvPr/>
          </p:nvGrpSpPr>
          <p:grpSpPr>
            <a:xfrm>
              <a:off x="3399592" y="1590652"/>
              <a:ext cx="6438471" cy="3600000"/>
              <a:chOff x="3785182" y="1782457"/>
              <a:chExt cx="6438471" cy="3600000"/>
            </a:xfrm>
          </p:grpSpPr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8EB7A0E5-1EC0-5A13-B05E-F03CAE2C8D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6011" t="18795" r="28949" b="39726"/>
              <a:stretch/>
            </p:blipFill>
            <p:spPr>
              <a:xfrm>
                <a:off x="3785182" y="1782457"/>
                <a:ext cx="4865872" cy="3600000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16C47A72-C571-3605-3F0E-3A2E813F4B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0148" t="45944" r="18909" b="43775"/>
              <a:stretch/>
            </p:blipFill>
            <p:spPr>
              <a:xfrm>
                <a:off x="8651054" y="4152275"/>
                <a:ext cx="1572599" cy="923361"/>
              </a:xfrm>
              <a:prstGeom prst="rect">
                <a:avLst/>
              </a:prstGeom>
            </p:spPr>
          </p:pic>
        </p:grpSp>
        <p:sp>
          <p:nvSpPr>
            <p:cNvPr id="10" name="Globo: línea doblada con barra de énfasis 9">
              <a:extLst>
                <a:ext uri="{FF2B5EF4-FFF2-40B4-BE49-F238E27FC236}">
                  <a16:creationId xmlns:a16="http://schemas.microsoft.com/office/drawing/2014/main" id="{039F5F40-E917-C79C-7682-0FF8A13A4E69}"/>
                </a:ext>
              </a:extLst>
            </p:cNvPr>
            <p:cNvSpPr/>
            <p:nvPr/>
          </p:nvSpPr>
          <p:spPr>
            <a:xfrm>
              <a:off x="1669252" y="3012859"/>
              <a:ext cx="1443604" cy="416141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90942"/>
                <a:gd name="adj6" fmla="val 24746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Placa</a:t>
              </a:r>
            </a:p>
          </p:txBody>
        </p:sp>
        <p:sp>
          <p:nvSpPr>
            <p:cNvPr id="11" name="Globo: línea doblada con barra de énfasis 10">
              <a:extLst>
                <a:ext uri="{FF2B5EF4-FFF2-40B4-BE49-F238E27FC236}">
                  <a16:creationId xmlns:a16="http://schemas.microsoft.com/office/drawing/2014/main" id="{D9E7588F-29B6-C37C-7B12-0A52AC48A3CB}"/>
                </a:ext>
              </a:extLst>
            </p:cNvPr>
            <p:cNvSpPr/>
            <p:nvPr/>
          </p:nvSpPr>
          <p:spPr>
            <a:xfrm>
              <a:off x="9896949" y="4028636"/>
              <a:ext cx="1200630" cy="393514"/>
            </a:xfrm>
            <a:prstGeom prst="accentCallout2">
              <a:avLst>
                <a:gd name="adj1" fmla="val 45384"/>
                <a:gd name="adj2" fmla="val -4505"/>
                <a:gd name="adj3" fmla="val 48122"/>
                <a:gd name="adj4" fmla="val -27805"/>
                <a:gd name="adj5" fmla="val 168361"/>
                <a:gd name="adj6" fmla="val -5334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Puerto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4645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64406"/>
            <a:ext cx="11112000" cy="6053594"/>
          </a:xfrm>
        </p:spPr>
        <p:txBody>
          <a:bodyPr/>
          <a:lstStyle/>
          <a:p>
            <a:pPr marL="457200" indent="-457200">
              <a:buFont typeface="+mj-lt"/>
              <a:buAutoNum type="arabicPeriod" startAt="8"/>
            </a:pPr>
            <a:r>
              <a:rPr lang="es-MX" dirty="0"/>
              <a:t>Dar clic en “subir” y esperar a que aparezca la leyenda de “subido”.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147C1C13-09A2-683A-F131-BC2C8768D0A7}"/>
              </a:ext>
            </a:extLst>
          </p:cNvPr>
          <p:cNvGrpSpPr/>
          <p:nvPr/>
        </p:nvGrpSpPr>
        <p:grpSpPr>
          <a:xfrm>
            <a:off x="193637" y="1058779"/>
            <a:ext cx="11804725" cy="5154225"/>
            <a:chOff x="193637" y="1213015"/>
            <a:chExt cx="11804725" cy="5154225"/>
          </a:xfrm>
        </p:grpSpPr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864771B9-BCEA-8560-8FD7-A1BEC7773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2426731" y="1588857"/>
              <a:ext cx="3173386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F03EC014-FC7C-B85C-9A3F-038043FB2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5912313" y="1588857"/>
              <a:ext cx="3185620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7" name="Globo: línea doblada con barra de énfasis 16">
              <a:extLst>
                <a:ext uri="{FF2B5EF4-FFF2-40B4-BE49-F238E27FC236}">
                  <a16:creationId xmlns:a16="http://schemas.microsoft.com/office/drawing/2014/main" id="{68CA142C-E133-9B63-9C81-025D755519C9}"/>
                </a:ext>
              </a:extLst>
            </p:cNvPr>
            <p:cNvSpPr/>
            <p:nvPr/>
          </p:nvSpPr>
          <p:spPr>
            <a:xfrm>
              <a:off x="193638" y="1213015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0294"/>
                <a:gd name="adj4" fmla="val 117468"/>
                <a:gd name="adj5" fmla="val 69699"/>
                <a:gd name="adj6" fmla="val 142309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Clic en “subir” para cargar programa</a:t>
              </a:r>
            </a:p>
          </p:txBody>
        </p:sp>
        <p:sp>
          <p:nvSpPr>
            <p:cNvPr id="18" name="Globo: línea doblada con barra de énfasis 17">
              <a:extLst>
                <a:ext uri="{FF2B5EF4-FFF2-40B4-BE49-F238E27FC236}">
                  <a16:creationId xmlns:a16="http://schemas.microsoft.com/office/drawing/2014/main" id="{E9931621-99F5-7F4E-072B-13F6F299D7D0}"/>
                </a:ext>
              </a:extLst>
            </p:cNvPr>
            <p:cNvSpPr/>
            <p:nvPr/>
          </p:nvSpPr>
          <p:spPr>
            <a:xfrm>
              <a:off x="9571631" y="2040678"/>
              <a:ext cx="2426731" cy="1731981"/>
            </a:xfrm>
            <a:prstGeom prst="accentCallout2">
              <a:avLst>
                <a:gd name="adj1" fmla="val 50447"/>
                <a:gd name="adj2" fmla="val -7462"/>
                <a:gd name="adj3" fmla="val 51960"/>
                <a:gd name="adj4" fmla="val -34902"/>
                <a:gd name="adj5" fmla="val 147277"/>
                <a:gd name="adj6" fmla="val -13660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Una vez que aparezca “subido”, significa que se cargó el programa correctamente en el Arduino</a:t>
              </a:r>
            </a:p>
          </p:txBody>
        </p:sp>
        <p:sp>
          <p:nvSpPr>
            <p:cNvPr id="19" name="Globo: línea doblada con barra de énfasis 18">
              <a:extLst>
                <a:ext uri="{FF2B5EF4-FFF2-40B4-BE49-F238E27FC236}">
                  <a16:creationId xmlns:a16="http://schemas.microsoft.com/office/drawing/2014/main" id="{002B5D85-7C43-F625-2655-FD1F8FA07A00}"/>
                </a:ext>
              </a:extLst>
            </p:cNvPr>
            <p:cNvSpPr/>
            <p:nvPr/>
          </p:nvSpPr>
          <p:spPr>
            <a:xfrm>
              <a:off x="193637" y="5337998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-62466"/>
                <a:gd name="adj6" fmla="val 26132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Esperar a que la barra de estado se llene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4748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64406"/>
            <a:ext cx="11112000" cy="6053594"/>
          </a:xfrm>
        </p:spPr>
        <p:txBody>
          <a:bodyPr/>
          <a:lstStyle/>
          <a:p>
            <a:pPr marL="457200" indent="-457200">
              <a:buFont typeface="+mj-lt"/>
              <a:buAutoNum type="arabicPeriod" startAt="9"/>
            </a:pPr>
            <a:r>
              <a:rPr lang="es-MX" dirty="0"/>
              <a:t>Para visualizar los valores del sensor, hacer lo siguiente:</a:t>
            </a:r>
          </a:p>
          <a:p>
            <a:endParaRPr lang="es-MX" dirty="0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15E94227-7F40-7FE4-F3DC-85812447AAE8}"/>
              </a:ext>
            </a:extLst>
          </p:cNvPr>
          <p:cNvGrpSpPr/>
          <p:nvPr/>
        </p:nvGrpSpPr>
        <p:grpSpPr>
          <a:xfrm>
            <a:off x="371529" y="820887"/>
            <a:ext cx="11448941" cy="5899905"/>
            <a:chOff x="251792" y="721735"/>
            <a:chExt cx="11448941" cy="5899905"/>
          </a:xfrm>
        </p:grpSpPr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B5FE19C6-D507-283E-8B6B-957D77CAC0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81028" y="1524671"/>
              <a:ext cx="5641799" cy="3724482"/>
            </a:xfrm>
            <a:prstGeom prst="rect">
              <a:avLst/>
            </a:prstGeom>
          </p:spPr>
        </p:pic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0277BF49-B014-16D4-B17E-65EF7E7BBF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299731" y="1770868"/>
              <a:ext cx="3438474" cy="94657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2" name="Globo: línea doblada con barra de énfasis 11">
              <a:extLst>
                <a:ext uri="{FF2B5EF4-FFF2-40B4-BE49-F238E27FC236}">
                  <a16:creationId xmlns:a16="http://schemas.microsoft.com/office/drawing/2014/main" id="{F735B3B9-923C-159C-7293-4A3BD125C2FF}"/>
                </a:ext>
              </a:extLst>
            </p:cNvPr>
            <p:cNvSpPr/>
            <p:nvPr/>
          </p:nvSpPr>
          <p:spPr>
            <a:xfrm>
              <a:off x="251792" y="721735"/>
              <a:ext cx="2121659" cy="930181"/>
            </a:xfrm>
            <a:prstGeom prst="accentCallout2">
              <a:avLst>
                <a:gd name="adj1" fmla="val 48601"/>
                <a:gd name="adj2" fmla="val 106961"/>
                <a:gd name="adj3" fmla="val 50294"/>
                <a:gd name="adj4" fmla="val 117468"/>
                <a:gd name="adj5" fmla="val 154838"/>
                <a:gd name="adj6" fmla="val 195121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Una vez cargado el programa, clic en “Monitor serie”</a:t>
              </a:r>
            </a:p>
          </p:txBody>
        </p:sp>
        <p:sp>
          <p:nvSpPr>
            <p:cNvPr id="13" name="Globo: línea doblada con barra de énfasis 12">
              <a:extLst>
                <a:ext uri="{FF2B5EF4-FFF2-40B4-BE49-F238E27FC236}">
                  <a16:creationId xmlns:a16="http://schemas.microsoft.com/office/drawing/2014/main" id="{BC1F0744-9DED-6272-85DC-B0D2E662F62B}"/>
                </a:ext>
              </a:extLst>
            </p:cNvPr>
            <p:cNvSpPr/>
            <p:nvPr/>
          </p:nvSpPr>
          <p:spPr>
            <a:xfrm>
              <a:off x="9274002" y="769207"/>
              <a:ext cx="2426731" cy="494073"/>
            </a:xfrm>
            <a:prstGeom prst="accentCallout2">
              <a:avLst>
                <a:gd name="adj1" fmla="val 50447"/>
                <a:gd name="adj2" fmla="val -7462"/>
                <a:gd name="adj3" fmla="val 51960"/>
                <a:gd name="adj4" fmla="val -34902"/>
                <a:gd name="adj5" fmla="val 520187"/>
                <a:gd name="adj6" fmla="val -126480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Valores de lectura</a:t>
              </a:r>
            </a:p>
          </p:txBody>
        </p:sp>
        <p:sp>
          <p:nvSpPr>
            <p:cNvPr id="20" name="Globo: línea doblada con barra de énfasis 6">
              <a:extLst>
                <a:ext uri="{FF2B5EF4-FFF2-40B4-BE49-F238E27FC236}">
                  <a16:creationId xmlns:a16="http://schemas.microsoft.com/office/drawing/2014/main" id="{FF73DD37-D8D9-A25F-D23D-4BE799229828}"/>
                </a:ext>
              </a:extLst>
            </p:cNvPr>
            <p:cNvSpPr/>
            <p:nvPr/>
          </p:nvSpPr>
          <p:spPr>
            <a:xfrm>
              <a:off x="1000715" y="4183240"/>
              <a:ext cx="3052189" cy="651296"/>
            </a:xfrm>
            <a:prstGeom prst="accentCallout2">
              <a:avLst>
                <a:gd name="adj1" fmla="val 48601"/>
                <a:gd name="adj2" fmla="val 106961"/>
                <a:gd name="adj3" fmla="val 50294"/>
                <a:gd name="adj4" fmla="val 117468"/>
                <a:gd name="adj5" fmla="val 123224"/>
                <a:gd name="adj6" fmla="val 145620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Asegurar de que esté seleccionada esta función.</a:t>
              </a:r>
            </a:p>
          </p:txBody>
        </p:sp>
        <p:sp>
          <p:nvSpPr>
            <p:cNvPr id="21" name="Globo: línea doblada con barra de énfasis 6">
              <a:extLst>
                <a:ext uri="{FF2B5EF4-FFF2-40B4-BE49-F238E27FC236}">
                  <a16:creationId xmlns:a16="http://schemas.microsoft.com/office/drawing/2014/main" id="{1BCCCCE4-7D7A-AABE-803B-E7AC125D8D55}"/>
                </a:ext>
              </a:extLst>
            </p:cNvPr>
            <p:cNvSpPr/>
            <p:nvPr/>
          </p:nvSpPr>
          <p:spPr>
            <a:xfrm>
              <a:off x="5423506" y="5625680"/>
              <a:ext cx="3052189" cy="995960"/>
            </a:xfrm>
            <a:prstGeom prst="accentCallout2">
              <a:avLst>
                <a:gd name="adj1" fmla="val 48601"/>
                <a:gd name="adj2" fmla="val 106961"/>
                <a:gd name="adj3" fmla="val 50294"/>
                <a:gd name="adj4" fmla="val 113891"/>
                <a:gd name="adj5" fmla="val -47199"/>
                <a:gd name="adj6" fmla="val 121846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Asegurar de que la velocidad de transmisión de datos esté a 9600..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5229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63184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3741544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Visualizar los valores de la lectura del </a:t>
            </a:r>
            <a:r>
              <a:rPr lang="es-MX" dirty="0">
                <a:ea typeface="Calibri" panose="020F0502020204030204" pitchFamily="34" charset="0"/>
                <a:cs typeface="Times New Roman" panose="02020603050405020304" pitchFamily="18" charset="0"/>
              </a:rPr>
              <a:t>potenciómetro</a:t>
            </a:r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s-MX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54E2314D-CE32-4A2C-717B-80FBE06C9459}"/>
              </a:ext>
            </a:extLst>
          </p:cNvPr>
          <p:cNvGrpSpPr/>
          <p:nvPr/>
        </p:nvGrpSpPr>
        <p:grpSpPr>
          <a:xfrm>
            <a:off x="6144728" y="1536895"/>
            <a:ext cx="3531460" cy="3597678"/>
            <a:chOff x="5319973" y="2470729"/>
            <a:chExt cx="3531460" cy="3597678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27EC2FE5-3506-B16E-E283-91908453E3F0}"/>
                </a:ext>
              </a:extLst>
            </p:cNvPr>
            <p:cNvGrpSpPr/>
            <p:nvPr/>
          </p:nvGrpSpPr>
          <p:grpSpPr>
            <a:xfrm>
              <a:off x="5319973" y="2470729"/>
              <a:ext cx="3531460" cy="2217756"/>
              <a:chOff x="4402164" y="1741325"/>
              <a:chExt cx="3531460" cy="2217756"/>
            </a:xfrm>
          </p:grpSpPr>
          <p:pic>
            <p:nvPicPr>
              <p:cNvPr id="10" name="Imagen 9" descr="Logotipo&#10;&#10;Descripción generada automáticamente">
                <a:extLst>
                  <a:ext uri="{FF2B5EF4-FFF2-40B4-BE49-F238E27FC236}">
                    <a16:creationId xmlns:a16="http://schemas.microsoft.com/office/drawing/2014/main" id="{8EB31D54-B532-6794-903D-4149EF2A65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25022" y="1741325"/>
                <a:ext cx="2308602" cy="1933774"/>
              </a:xfrm>
              <a:prstGeom prst="rect">
                <a:avLst/>
              </a:prstGeom>
            </p:spPr>
          </p:pic>
          <p:pic>
            <p:nvPicPr>
              <p:cNvPr id="11" name="Imagen 10">
                <a:extLst>
                  <a:ext uri="{FF2B5EF4-FFF2-40B4-BE49-F238E27FC236}">
                    <a16:creationId xmlns:a16="http://schemas.microsoft.com/office/drawing/2014/main" id="{85B705E2-313B-B681-2B40-1A7FB551AB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4957399" y="2354316"/>
                <a:ext cx="1049530" cy="2160000"/>
              </a:xfrm>
              <a:prstGeom prst="rect">
                <a:avLst/>
              </a:prstGeom>
            </p:spPr>
          </p:pic>
          <p:pic>
            <p:nvPicPr>
              <p:cNvPr id="12" name="Gráfico 11" descr="Flecha: giro a la izquierda">
                <a:extLst>
                  <a:ext uri="{FF2B5EF4-FFF2-40B4-BE49-F238E27FC236}">
                    <a16:creationId xmlns:a16="http://schemas.microsoft.com/office/drawing/2014/main" id="{D7FC7E3D-5895-3859-5C0C-A2E29C35F4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619323" y="2778768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CC05214F-28CD-936F-CAAE-95791A619505}"/>
                </a:ext>
              </a:extLst>
            </p:cNvPr>
            <p:cNvSpPr txBox="1"/>
            <p:nvPr/>
          </p:nvSpPr>
          <p:spPr>
            <a:xfrm>
              <a:off x="5537132" y="4991189"/>
              <a:ext cx="325345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3200" dirty="0">
                  <a:latin typeface="Arial Rounded MT Bold" panose="020F0704030504030204" pitchFamily="34" charset="0"/>
                </a:rPr>
                <a:t>Visualizar valor de la posición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6872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79797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57BC6-2434-BA48-D2CA-15AABA150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A054902-889F-7BD7-0D07-2423D3F897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43" t="26667" r="15555" b="28628"/>
          <a:stretch/>
        </p:blipFill>
        <p:spPr>
          <a:xfrm>
            <a:off x="1236000" y="1486363"/>
            <a:ext cx="9720000" cy="38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386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C732AC-CF83-9CAE-1E74-C454ABD32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A35AFF13-2A0B-4787-9EEA-C1F41E3079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92" b="8278"/>
          <a:stretch/>
        </p:blipFill>
        <p:spPr>
          <a:xfrm>
            <a:off x="1480008" y="880038"/>
            <a:ext cx="9937472" cy="558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411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B1CF93-74CC-F5A1-A7EE-6C14328C7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5A2983F3-62BA-586E-0723-CE460366F7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86" b="8232"/>
          <a:stretch/>
        </p:blipFill>
        <p:spPr>
          <a:xfrm>
            <a:off x="1564849" y="1415847"/>
            <a:ext cx="9852631" cy="5038027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99AC7855-7A35-7AB1-3629-E43D3FAD855B}"/>
              </a:ext>
            </a:extLst>
          </p:cNvPr>
          <p:cNvSpPr/>
          <p:nvPr/>
        </p:nvSpPr>
        <p:spPr>
          <a:xfrm>
            <a:off x="2004075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9275"/>
              <a:gd name="adj4" fmla="val 134111"/>
              <a:gd name="adj5" fmla="val 335510"/>
              <a:gd name="adj6" fmla="val 37492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3907185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044CEB-65F9-7E9B-573E-0303CF60A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F9E6FEE8-ECAB-EE6F-FEE2-CE533AB538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86" b="7925"/>
          <a:stretch/>
        </p:blipFill>
        <p:spPr>
          <a:xfrm>
            <a:off x="1480008" y="830998"/>
            <a:ext cx="9937472" cy="5627492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9306268-CE21-E1DE-5CBE-FECC5C9AB47D}"/>
              </a:ext>
            </a:extLst>
          </p:cNvPr>
          <p:cNvSpPr/>
          <p:nvPr/>
        </p:nvSpPr>
        <p:spPr>
          <a:xfrm>
            <a:off x="2161749" y="243377"/>
            <a:ext cx="807360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205851"/>
              <a:gd name="adj5" fmla="val 193362"/>
              <a:gd name="adj6" fmla="val 38281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964E889-CF40-00A0-2726-5D0E93235727}"/>
              </a:ext>
            </a:extLst>
          </p:cNvPr>
          <p:cNvSpPr/>
          <p:nvPr/>
        </p:nvSpPr>
        <p:spPr>
          <a:xfrm>
            <a:off x="8184884" y="218349"/>
            <a:ext cx="914400" cy="612648"/>
          </a:xfrm>
          <a:prstGeom prst="wedgeEllipseCallout">
            <a:avLst>
              <a:gd name="adj1" fmla="val -144706"/>
              <a:gd name="adj2" fmla="val 189045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 V</a:t>
            </a:r>
          </a:p>
        </p:txBody>
      </p:sp>
    </p:spTree>
    <p:extLst>
      <p:ext uri="{BB962C8B-B14F-4D97-AF65-F5344CB8AC3E}">
        <p14:creationId xmlns:p14="http://schemas.microsoft.com/office/powerpoint/2010/main" val="24407259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408</TotalTime>
  <Words>501</Words>
  <Application>Microsoft Office PowerPoint</Application>
  <PresentationFormat>Panorámica</PresentationFormat>
  <Paragraphs>76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Arial</vt:lpstr>
      <vt:lpstr>Arial Rounded MT Bold</vt:lpstr>
      <vt:lpstr>Trebuchet MS</vt:lpstr>
      <vt:lpstr>Tema de Office</vt:lpstr>
      <vt:lpstr>PRÁCTICA 13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141</cp:revision>
  <dcterms:created xsi:type="dcterms:W3CDTF">2017-08-15T18:33:09Z</dcterms:created>
  <dcterms:modified xsi:type="dcterms:W3CDTF">2022-08-25T21:48:03Z</dcterms:modified>
</cp:coreProperties>
</file>